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 id="2147483784" r:id="rId9"/>
    <p:sldMasterId id="2147483794" r:id="rId10"/>
  </p:sldMasterIdLst>
  <p:notesMasterIdLst>
    <p:notesMasterId r:id="rId51"/>
  </p:notesMasterIdLst>
  <p:handoutMasterIdLst>
    <p:handoutMasterId r:id="rId52"/>
  </p:handoutMasterIdLst>
  <p:sldIdLst>
    <p:sldId id="325" r:id="rId11"/>
    <p:sldId id="343" r:id="rId12"/>
    <p:sldId id="260" r:id="rId13"/>
    <p:sldId id="463" r:id="rId14"/>
    <p:sldId id="332" r:id="rId15"/>
    <p:sldId id="2076136762" r:id="rId16"/>
    <p:sldId id="263" r:id="rId17"/>
    <p:sldId id="1660" r:id="rId18"/>
    <p:sldId id="2076136763" r:id="rId19"/>
    <p:sldId id="567" r:id="rId20"/>
    <p:sldId id="2076136266" r:id="rId21"/>
    <p:sldId id="2076136267" r:id="rId22"/>
    <p:sldId id="1118" r:id="rId23"/>
    <p:sldId id="2076136764" r:id="rId24"/>
    <p:sldId id="556" r:id="rId25"/>
    <p:sldId id="3377" r:id="rId26"/>
    <p:sldId id="566" r:id="rId27"/>
    <p:sldId id="262" r:id="rId28"/>
    <p:sldId id="558" r:id="rId29"/>
    <p:sldId id="2076136268" r:id="rId30"/>
    <p:sldId id="2076136765" r:id="rId31"/>
    <p:sldId id="3363" r:id="rId32"/>
    <p:sldId id="3361" r:id="rId33"/>
    <p:sldId id="3400" r:id="rId34"/>
    <p:sldId id="3398" r:id="rId35"/>
    <p:sldId id="3399" r:id="rId36"/>
    <p:sldId id="3380" r:id="rId37"/>
    <p:sldId id="3389" r:id="rId38"/>
    <p:sldId id="2076136766" r:id="rId39"/>
    <p:sldId id="1614" r:id="rId40"/>
    <p:sldId id="3346" r:id="rId41"/>
    <p:sldId id="559" r:id="rId42"/>
    <p:sldId id="3375" r:id="rId43"/>
    <p:sldId id="2076136767" r:id="rId44"/>
    <p:sldId id="3397" r:id="rId45"/>
    <p:sldId id="3379" r:id="rId46"/>
    <p:sldId id="3378" r:id="rId47"/>
    <p:sldId id="328" r:id="rId48"/>
    <p:sldId id="546" r:id="rId49"/>
    <p:sldId id="345"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260"/>
            <p14:sldId id="463"/>
            <p14:sldId id="332"/>
            <p14:sldId id="2076136762"/>
            <p14:sldId id="263"/>
            <p14:sldId id="1660"/>
            <p14:sldId id="2076136763"/>
            <p14:sldId id="567"/>
            <p14:sldId id="2076136266"/>
            <p14:sldId id="2076136267"/>
            <p14:sldId id="1118"/>
            <p14:sldId id="2076136764"/>
            <p14:sldId id="556"/>
            <p14:sldId id="3377"/>
            <p14:sldId id="566"/>
            <p14:sldId id="262"/>
            <p14:sldId id="558"/>
            <p14:sldId id="2076136268"/>
            <p14:sldId id="2076136765"/>
            <p14:sldId id="3363"/>
            <p14:sldId id="3361"/>
            <p14:sldId id="3400"/>
            <p14:sldId id="3398"/>
            <p14:sldId id="3399"/>
            <p14:sldId id="3380"/>
            <p14:sldId id="3389"/>
            <p14:sldId id="2076136766"/>
            <p14:sldId id="1614"/>
            <p14:sldId id="3346"/>
            <p14:sldId id="559"/>
            <p14:sldId id="3375"/>
            <p14:sldId id="2076136767"/>
            <p14:sldId id="3397"/>
            <p14:sldId id="3379"/>
            <p14:sldId id="3378"/>
            <p14:sldId id="328"/>
            <p14:sldId id="546"/>
            <p14:sldId id="345"/>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00"/>
    <a:srgbClr val="289E52"/>
    <a:srgbClr val="F7F7F7"/>
    <a:srgbClr val="777777"/>
    <a:srgbClr val="E3E3E3"/>
    <a:srgbClr val="00AF6F"/>
    <a:srgbClr val="5B5D5D"/>
    <a:srgbClr val="007840"/>
    <a:srgbClr val="F2F2F2"/>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0886" autoAdjust="0"/>
  </p:normalViewPr>
  <p:slideViewPr>
    <p:cSldViewPr snapToGrid="0">
      <p:cViewPr varScale="1">
        <p:scale>
          <a:sx n="107" d="100"/>
          <a:sy n="107" d="100"/>
        </p:scale>
        <p:origin x="1004" y="6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11/13/2019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11/13/2019 11:01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5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3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11/13/2019 11:01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11/13/2019 11:01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11/13/2019 11:01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019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11/13/2019 11:01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11/13/2019 11:01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3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5</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3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11/13/2019 11:01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15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10</a:t>
            </a:fld>
            <a:endParaRPr lang="en-US"/>
          </a:p>
        </p:txBody>
      </p:sp>
    </p:spTree>
    <p:extLst>
      <p:ext uri="{BB962C8B-B14F-4D97-AF65-F5344CB8AC3E}">
        <p14:creationId xmlns:p14="http://schemas.microsoft.com/office/powerpoint/2010/main" val="26822597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98" cy="514349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33952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610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234525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9819"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511" y="327855"/>
            <a:ext cx="672319" cy="143355"/>
          </a:xfrm>
          <a:prstGeom prst="rect">
            <a:avLst/>
          </a:prstGeom>
        </p:spPr>
      </p:pic>
    </p:spTree>
    <p:extLst>
      <p:ext uri="{BB962C8B-B14F-4D97-AF65-F5344CB8AC3E}">
        <p14:creationId xmlns:p14="http://schemas.microsoft.com/office/powerpoint/2010/main" val="315922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11/13/2019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625850"/>
            <a:ext cx="3162300" cy="1358900"/>
          </a:xfrm>
          <a:prstGeom prst="rect">
            <a:avLst/>
          </a:prstGeom>
        </p:spPr>
      </p:pic>
    </p:spTree>
    <p:extLst>
      <p:ext uri="{BB962C8B-B14F-4D97-AF65-F5344CB8AC3E}">
        <p14:creationId xmlns:p14="http://schemas.microsoft.com/office/powerpoint/2010/main" val="19372251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572567331"/>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5963017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9925595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801439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2041532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5095545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403711341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43633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423709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1429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132" y="0"/>
            <a:ext cx="9154132" cy="51435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305153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19" y="902154"/>
            <a:ext cx="2724291" cy="879414"/>
          </a:xfrm>
        </p:spPr>
        <p:txBody>
          <a:bodyPr lIns="0" tIns="0" rIns="0" bIns="0"/>
          <a:lstStyle>
            <a:lvl1pPr>
              <a:defRPr sz="147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59542" y="902154"/>
            <a:ext cx="2713786" cy="2466921"/>
          </a:xfrm>
        </p:spPr>
        <p:txBody>
          <a:bodyPr wrap="square" lIns="0" tIns="0" rIns="0" bIns="0">
            <a:noAutofit/>
          </a:bodyPr>
          <a:lstStyle>
            <a:lvl1pPr marL="0" marR="0" indent="0" algn="l" defTabSz="380536" rtl="0" eaLnBrk="1" fontAlgn="auto" latinLnBrk="0" hangingPunct="1">
              <a:lnSpc>
                <a:spcPct val="100000"/>
              </a:lnSpc>
              <a:spcBef>
                <a:spcPts val="0"/>
              </a:spcBef>
              <a:spcAft>
                <a:spcPts val="368"/>
              </a:spcAft>
              <a:buClrTx/>
              <a:buSzPct val="90000"/>
              <a:buFont typeface="Wingdings" panose="05000000000000000000" pitchFamily="2" charset="2"/>
              <a:buNone/>
              <a:tabLst/>
              <a:defRPr sz="1471" spc="0" baseline="0">
                <a:solidFill>
                  <a:schemeClr val="tx1"/>
                </a:solidFill>
                <a:latin typeface="+mj-lt"/>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49428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4776"/>
            <a:ext cx="8504830" cy="928716"/>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rgbClr val="000000"/>
                </a:solidFill>
              </a:defRPr>
            </a:lvl2pPr>
            <a:lvl3pPr marL="336179" indent="0">
              <a:spcBef>
                <a:spcPts val="0"/>
              </a:spcBef>
              <a:spcAft>
                <a:spcPts val="956"/>
              </a:spcAft>
              <a:buNone/>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994882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6045"/>
            <a:ext cx="8504830" cy="928716"/>
          </a:xfrm>
        </p:spPr>
        <p:txBody>
          <a:bodyPr wrap="square" lIns="0" tIns="0" rIns="0" bIns="0">
            <a:spAutoFit/>
          </a:bodyPr>
          <a:lstStyle>
            <a:lvl1pPr marL="201707" indent="-201707">
              <a:lnSpc>
                <a:spcPct val="90000"/>
              </a:lnSpc>
              <a:spcBef>
                <a:spcPts val="0"/>
              </a:spcBef>
              <a:spcAft>
                <a:spcPts val="956"/>
              </a:spcAft>
              <a:buClr>
                <a:srgbClr val="000000"/>
              </a:buClr>
              <a:buSzPct val="77000"/>
              <a:buFont typeface="Arial" panose="020B0604020202020204" pitchFamily="34" charset="0"/>
              <a:buChar char="•"/>
              <a:defRPr sz="1912" b="0" i="0">
                <a:solidFill>
                  <a:srgbClr val="000000"/>
                </a:solidFill>
                <a:latin typeface="+mn-lt"/>
              </a:defRPr>
            </a:lvl1pPr>
            <a:lvl2pPr marL="403415" indent="-168090">
              <a:lnSpc>
                <a:spcPct val="90000"/>
              </a:lnSpc>
              <a:spcBef>
                <a:spcPts val="0"/>
              </a:spcBef>
              <a:spcAft>
                <a:spcPts val="956"/>
              </a:spcAft>
              <a:buClr>
                <a:srgbClr val="000000"/>
              </a:buClr>
              <a:buSzPct val="77000"/>
              <a:buFont typeface="Arial" panose="020B0604020202020204" pitchFamily="34" charset="0"/>
              <a:buChar char="•"/>
              <a:defRPr sz="1471">
                <a:solidFill>
                  <a:srgbClr val="000000"/>
                </a:solidFill>
              </a:defRPr>
            </a:lvl2pPr>
            <a:lvl3pPr marL="605122" indent="-168090">
              <a:spcBef>
                <a:spcPts val="0"/>
              </a:spcBef>
              <a:spcAft>
                <a:spcPts val="956"/>
              </a:spcAft>
              <a:buClr>
                <a:srgbClr val="000000"/>
              </a:buClr>
              <a:buSzPct val="77000"/>
              <a:buFont typeface="Arial" panose="020B0604020202020204" pitchFamily="34" charset="0"/>
              <a:buChar char="•"/>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8" y="812873"/>
            <a:ext cx="8504830" cy="264803"/>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26pt</a:t>
            </a:r>
          </a:p>
        </p:txBody>
      </p:sp>
    </p:spTree>
    <p:extLst>
      <p:ext uri="{BB962C8B-B14F-4D97-AF65-F5344CB8AC3E}">
        <p14:creationId xmlns:p14="http://schemas.microsoft.com/office/powerpoint/2010/main" val="16169310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9237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657208" y="0"/>
            <a:ext cx="4486792"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319818" y="330371"/>
            <a:ext cx="4166975" cy="568516"/>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19818" y="1609381"/>
            <a:ext cx="4166974"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19434087"/>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1601653"/>
            <a:ext cx="2724291" cy="193786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3211023" y="1601653"/>
            <a:ext cx="2717288" cy="1937860"/>
          </a:xfrm>
          <a:blipFill>
            <a:blip r:embed="rId3"/>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6095222" y="1601653"/>
            <a:ext cx="2725501" cy="1937860"/>
          </a:xfrm>
          <a:blipFill>
            <a:blip r:embed="rId4"/>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319818" y="3695942"/>
            <a:ext cx="2722890"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3211020"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6095223" y="3695942"/>
            <a:ext cx="2722890"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94927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4486794" y="1609381"/>
            <a:ext cx="4335054" cy="2817345"/>
          </a:xfrm>
        </p:spPr>
        <p:txBody>
          <a:bodyPr anchor="ctr">
            <a:noAutofit/>
          </a:bodyPr>
          <a:lstStyle>
            <a:lvl1pPr algn="ctr">
              <a:defRPr sz="1471">
                <a:latin typeface="+mj-lt"/>
              </a:defRPr>
            </a:lvl1pPr>
          </a:lstStyle>
          <a:p>
            <a:r>
              <a:rPr lang="en-US"/>
              <a:t>Drop photo here</a:t>
            </a:r>
          </a:p>
        </p:txBody>
      </p:sp>
      <p:sp>
        <p:nvSpPr>
          <p:cNvPr id="4" name="Text Placeholder 3"/>
          <p:cNvSpPr>
            <a:spLocks noGrp="1"/>
          </p:cNvSpPr>
          <p:nvPr>
            <p:ph type="body" sz="quarter" idx="10" hasCustomPrompt="1"/>
          </p:nvPr>
        </p:nvSpPr>
        <p:spPr>
          <a:xfrm>
            <a:off x="319818" y="1609381"/>
            <a:ext cx="3853631"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6854420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319819" y="1199792"/>
            <a:ext cx="2724291"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672914"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6" name="Rectangle 5"/>
          <p:cNvSpPr/>
          <p:nvPr userDrawn="1"/>
        </p:nvSpPr>
        <p:spPr bwMode="auto">
          <a:xfrm>
            <a:off x="3211022" y="1199792"/>
            <a:ext cx="2717289"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095224" y="1199792"/>
            <a:ext cx="2726624"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3560021"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448867"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319819" y="3695942"/>
            <a:ext cx="2720744"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11022"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095222" y="3695942"/>
            <a:ext cx="2726626"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95209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683178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4661130"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249047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19819"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319818" y="326868"/>
            <a:ext cx="8502029" cy="558010"/>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25063" y="1601653"/>
            <a:ext cx="1179575"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288694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19819" y="3695942"/>
            <a:ext cx="1990063"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249047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4661130"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5057600"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2825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683178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1021369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19818" y="1601652"/>
            <a:ext cx="8502029" cy="3216148"/>
          </a:xfrm>
        </p:spPr>
        <p:txBody>
          <a:bodyPr bIns="1737360" anchor="ctr">
            <a:noAutofit/>
          </a:bodyPr>
          <a:lstStyle>
            <a:lvl1pPr algn="ctr">
              <a:defRPr sz="147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648046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2078599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194470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35986095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2.emf"/><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heme" Target="../theme/theme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26.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2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11/13/2019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7835392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818" y="326868"/>
            <a:ext cx="8502029"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89" y="1399961"/>
            <a:ext cx="8502029" cy="9573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spTree>
    <p:extLst>
      <p:ext uri="{BB962C8B-B14F-4D97-AF65-F5344CB8AC3E}">
        <p14:creationId xmlns:p14="http://schemas.microsoft.com/office/powerpoint/2010/main" val="147467871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685845" rtl="0" eaLnBrk="1" latinLnBrk="0" hangingPunct="1">
        <a:lnSpc>
          <a:spcPct val="90000"/>
        </a:lnSpc>
        <a:spcBef>
          <a:spcPct val="0"/>
        </a:spcBef>
        <a:buNone/>
        <a:defRPr lang="en-US" sz="2353"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912"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471"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4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emf"/><Relationship Id="rId1" Type="http://schemas.openxmlformats.org/officeDocument/2006/relationships/slideLayout" Target="../slideLayouts/slideLayout3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emf"/><Relationship Id="rId18" Type="http://schemas.openxmlformats.org/officeDocument/2006/relationships/image" Target="../media/image71.emf"/><Relationship Id="rId3" Type="http://schemas.openxmlformats.org/officeDocument/2006/relationships/image" Target="../media/image56.emf"/><Relationship Id="rId21" Type="http://schemas.openxmlformats.org/officeDocument/2006/relationships/image" Target="../media/image74.emf"/><Relationship Id="rId7" Type="http://schemas.openxmlformats.org/officeDocument/2006/relationships/image" Target="../media/image60.emf"/><Relationship Id="rId12" Type="http://schemas.openxmlformats.org/officeDocument/2006/relationships/image" Target="../media/image65.emf"/><Relationship Id="rId17" Type="http://schemas.openxmlformats.org/officeDocument/2006/relationships/image" Target="../media/image70.emf"/><Relationship Id="rId2" Type="http://schemas.openxmlformats.org/officeDocument/2006/relationships/image" Target="../media/image55.emf"/><Relationship Id="rId16" Type="http://schemas.openxmlformats.org/officeDocument/2006/relationships/image" Target="../media/image69.emf"/><Relationship Id="rId20" Type="http://schemas.openxmlformats.org/officeDocument/2006/relationships/image" Target="../media/image73.emf"/><Relationship Id="rId1" Type="http://schemas.openxmlformats.org/officeDocument/2006/relationships/slideLayout" Target="../slideLayouts/slideLayout38.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5" Type="http://schemas.openxmlformats.org/officeDocument/2006/relationships/image" Target="../media/image68.emf"/><Relationship Id="rId10" Type="http://schemas.openxmlformats.org/officeDocument/2006/relationships/image" Target="../media/image63.emf"/><Relationship Id="rId19" Type="http://schemas.openxmlformats.org/officeDocument/2006/relationships/image" Target="../media/image72.emf"/><Relationship Id="rId4" Type="http://schemas.openxmlformats.org/officeDocument/2006/relationships/image" Target="../media/image57.emf"/><Relationship Id="rId9" Type="http://schemas.openxmlformats.org/officeDocument/2006/relationships/image" Target="../media/image62.emf"/><Relationship Id="rId14" Type="http://schemas.openxmlformats.org/officeDocument/2006/relationships/image" Target="../media/image6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9.xml"/><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xml"/><Relationship Id="rId1" Type="http://schemas.openxmlformats.org/officeDocument/2006/relationships/slideLayout" Target="../slideLayouts/slideLayout49.xml"/><Relationship Id="rId5" Type="http://schemas.openxmlformats.org/officeDocument/2006/relationships/image" Target="../media/image83.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9.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07/relationships/hdphoto" Target="../media/hdphoto5.wdp"/><Relationship Id="rId3" Type="http://schemas.openxmlformats.org/officeDocument/2006/relationships/image" Target="../media/image90.png"/><Relationship Id="rId7" Type="http://schemas.microsoft.com/office/2007/relationships/hdphoto" Target="../media/hdphoto2.wdp"/><Relationship Id="rId12"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9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94.png"/><Relationship Id="rId4" Type="http://schemas.openxmlformats.org/officeDocument/2006/relationships/image" Target="../media/image91.png"/><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38.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42.xml"/><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1.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41.emf"/></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Applied AI in SQL</a:t>
            </a:r>
            <a:br>
              <a:rPr lang="en-US" dirty="0"/>
            </a:br>
            <a:endParaRPr lang="en-US" b="1" dirty="0">
              <a:solidFill>
                <a:srgbClr val="C00000"/>
              </a:solidFill>
            </a:endParaRPr>
          </a:p>
        </p:txBody>
      </p:sp>
    </p:spTree>
    <p:extLst>
      <p:ext uri="{BB962C8B-B14F-4D97-AF65-F5344CB8AC3E}">
        <p14:creationId xmlns:p14="http://schemas.microsoft.com/office/powerpoint/2010/main" val="2951172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Machine Learning</a:t>
            </a:r>
          </a:p>
        </p:txBody>
      </p:sp>
    </p:spTree>
    <p:extLst>
      <p:ext uri="{BB962C8B-B14F-4D97-AF65-F5344CB8AC3E}">
        <p14:creationId xmlns:p14="http://schemas.microsoft.com/office/powerpoint/2010/main" val="40015974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ML, AI and Deep Learning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Machine Learning in SQL</a:t>
            </a:r>
            <a:endParaRPr lang="en-US" b="1" dirty="0">
              <a:solidFill>
                <a:srgbClr val="C00000"/>
              </a:solidFill>
            </a:endParaRPr>
          </a:p>
        </p:txBody>
      </p:sp>
    </p:spTree>
    <p:extLst>
      <p:ext uri="{BB962C8B-B14F-4D97-AF65-F5344CB8AC3E}">
        <p14:creationId xmlns:p14="http://schemas.microsoft.com/office/powerpoint/2010/main" val="35976079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Deep Learning</a:t>
            </a:r>
          </a:p>
        </p:txBody>
      </p:sp>
    </p:spTree>
    <p:extLst>
      <p:ext uri="{BB962C8B-B14F-4D97-AF65-F5344CB8AC3E}">
        <p14:creationId xmlns:p14="http://schemas.microsoft.com/office/powerpoint/2010/main" val="28266786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  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4126554" cy="3464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203089" y="3220514"/>
            <a:ext cx="3300646" cy="888076"/>
            <a:chOff x="5203089" y="3220514"/>
            <a:chExt cx="3300646"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203089" y="3516350"/>
              <a:ext cx="3300646" cy="553998"/>
            </a:xfrm>
            <a:prstGeom prst="rect">
              <a:avLst/>
            </a:prstGeom>
            <a:noFill/>
          </p:spPr>
          <p:txBody>
            <a:bodyPr wrap="squar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old_weights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203090" y="3538623"/>
              <a:ext cx="3293612"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br>
              <a:rPr lang="en-US" dirty="0"/>
            </a:br>
            <a:br>
              <a:rPr lang="en-US" dirty="0"/>
            </a:br>
            <a:r>
              <a:rPr lang="en-US" b="1" dirty="0">
                <a:solidFill>
                  <a:srgbClr val="C00000"/>
                </a:solidFill>
              </a:rPr>
              <a:t>aka.ms/</a:t>
            </a:r>
            <a:r>
              <a:rPr lang="en-US" b="1" dirty="0" err="1">
                <a:solidFill>
                  <a:srgbClr val="C00000"/>
                </a:solidFill>
              </a:rPr>
              <a:t>nndemo</a:t>
            </a:r>
            <a:endParaRPr lang="en-US" b="1" dirty="0">
              <a:solidFill>
                <a:srgbClr val="C00000"/>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Platforms and tools</a:t>
            </a:r>
          </a:p>
        </p:txBody>
      </p:sp>
    </p:spTree>
    <p:extLst>
      <p:ext uri="{BB962C8B-B14F-4D97-AF65-F5344CB8AC3E}">
        <p14:creationId xmlns:p14="http://schemas.microsoft.com/office/powerpoint/2010/main" val="14739646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Resources</a:t>
            </a:r>
          </a:p>
        </p:txBody>
      </p:sp>
    </p:spTree>
    <p:extLst>
      <p:ext uri="{BB962C8B-B14F-4D97-AF65-F5344CB8AC3E}">
        <p14:creationId xmlns:p14="http://schemas.microsoft.com/office/powerpoint/2010/main" val="288113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18010"/>
            <a:ext cx="7772400" cy="1125140"/>
          </a:xfrm>
        </p:spPr>
        <p:txBody>
          <a:bodyPr/>
          <a:lstStyle/>
          <a:p>
            <a:r>
              <a:rPr lang="en-US" sz="2400" i="1" dirty="0">
                <a:solidFill>
                  <a:schemeClr val="accent1"/>
                </a:solidFill>
                <a:latin typeface="+mj-lt"/>
              </a:rPr>
              <a:t>Please use </a:t>
            </a:r>
            <a:r>
              <a:rPr lang="en-US" sz="2400" i="1" dirty="0" err="1">
                <a:solidFill>
                  <a:schemeClr val="accent1"/>
                </a:solidFill>
                <a:latin typeface="+mj-lt"/>
              </a:rPr>
              <a:t>EventsXD</a:t>
            </a:r>
            <a:r>
              <a:rPr lang="en-US" sz="2400" i="1" dirty="0">
                <a:solidFill>
                  <a:schemeClr val="accent1"/>
                </a:solidFill>
                <a:latin typeface="+mj-lt"/>
              </a:rPr>
              <a:t> to fill out a session evaluation.</a:t>
            </a:r>
            <a:br>
              <a:rPr lang="en-US" sz="2400" i="1" dirty="0">
                <a:solidFill>
                  <a:schemeClr val="accent1"/>
                </a:solidFill>
                <a:latin typeface="+mj-lt"/>
              </a:rPr>
            </a:br>
            <a:endParaRPr lang="en-US" sz="2400" dirty="0">
              <a:solidFill>
                <a:schemeClr val="accent1"/>
              </a:solidFill>
              <a:latin typeface="+mj-lt"/>
            </a:endParaRPr>
          </a:p>
        </p:txBody>
      </p:sp>
      <p:sp>
        <p:nvSpPr>
          <p:cNvPr id="8" name="Title 3"/>
          <p:cNvSpPr txBox="1">
            <a:spLocks/>
          </p:cNvSpPr>
          <p:nvPr/>
        </p:nvSpPr>
        <p:spPr bwMode="auto">
          <a:xfrm>
            <a:off x="929244" y="2151924"/>
            <a:ext cx="7772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marL="0" marR="0" lvl="0" indent="0" algn="r" defTabSz="-13873163" rtl="0" eaLnBrk="1" fontAlgn="base" latinLnBrk="0" hangingPunct="1">
              <a:lnSpc>
                <a:spcPct val="100000"/>
              </a:lnSpc>
              <a:spcBef>
                <a:spcPct val="0"/>
              </a:spcBef>
              <a:spcAft>
                <a:spcPct val="0"/>
              </a:spcAft>
              <a:buClrTx/>
              <a:buSzTx/>
              <a:buFontTx/>
              <a:buNone/>
              <a:tabLst/>
              <a:defRPr/>
            </a:pPr>
            <a:r>
              <a:rPr kumimoji="0" lang="en-US" sz="4800" b="1" i="0" u="none" strike="noStrike" kern="0" cap="none" spc="0" normalizeH="0" baseline="0" noProof="0" dirty="0">
                <a:ln>
                  <a:noFill/>
                </a:ln>
                <a:solidFill>
                  <a:srgbClr val="2683C6"/>
                </a:solidFill>
                <a:effectLst/>
                <a:uLnTx/>
                <a:uFillTx/>
                <a:latin typeface="Calibri"/>
                <a:ea typeface="+mj-ea"/>
                <a:cs typeface="Mangal" pitchFamily="18" charset="0"/>
              </a:rPr>
              <a:t>Thank you!</a:t>
            </a:r>
          </a:p>
        </p:txBody>
      </p:sp>
      <p:grpSp>
        <p:nvGrpSpPr>
          <p:cNvPr id="4" name="Group 3">
            <a:extLst>
              <a:ext uri="{FF2B5EF4-FFF2-40B4-BE49-F238E27FC236}">
                <a16:creationId xmlns:a16="http://schemas.microsoft.com/office/drawing/2014/main" id="{6D2F2821-1437-4EED-91E7-476026171607}"/>
              </a:ext>
            </a:extLst>
          </p:cNvPr>
          <p:cNvGrpSpPr/>
          <p:nvPr/>
        </p:nvGrpSpPr>
        <p:grpSpPr>
          <a:xfrm>
            <a:off x="2127179" y="4445842"/>
            <a:ext cx="229600" cy="229600"/>
            <a:chOff x="470537" y="3886355"/>
            <a:chExt cx="229600" cy="229600"/>
          </a:xfrm>
        </p:grpSpPr>
        <p:sp>
          <p:nvSpPr>
            <p:cNvPr id="5" name="Rounded Rectangle 15">
              <a:extLst>
                <a:ext uri="{FF2B5EF4-FFF2-40B4-BE49-F238E27FC236}">
                  <a16:creationId xmlns:a16="http://schemas.microsoft.com/office/drawing/2014/main" id="{F6A0DEFC-15F1-4A6A-8310-0ECC438540D6}"/>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383">
              <a:extLst>
                <a:ext uri="{FF2B5EF4-FFF2-40B4-BE49-F238E27FC236}">
                  <a16:creationId xmlns:a16="http://schemas.microsoft.com/office/drawing/2014/main" id="{A3BEFD18-8D9D-4353-8907-CFE4CE2BB023}"/>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7" name="Rounded Rectangle 18">
            <a:extLst>
              <a:ext uri="{FF2B5EF4-FFF2-40B4-BE49-F238E27FC236}">
                <a16:creationId xmlns:a16="http://schemas.microsoft.com/office/drawing/2014/main" id="{37A67473-9D29-4EE5-9353-00B24D125872}"/>
              </a:ext>
            </a:extLst>
          </p:cNvPr>
          <p:cNvSpPr/>
          <p:nvPr/>
        </p:nvSpPr>
        <p:spPr>
          <a:xfrm>
            <a:off x="2127179" y="484667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8">
            <a:extLst>
              <a:ext uri="{FF2B5EF4-FFF2-40B4-BE49-F238E27FC236}">
                <a16:creationId xmlns:a16="http://schemas.microsoft.com/office/drawing/2014/main" id="{3939AC66-C531-4B28-95A9-D2AE80FBC97B}"/>
              </a:ext>
            </a:extLst>
          </p:cNvPr>
          <p:cNvSpPr txBox="1">
            <a:spLocks/>
          </p:cNvSpPr>
          <p:nvPr/>
        </p:nvSpPr>
        <p:spPr>
          <a:xfrm>
            <a:off x="2423943" y="4381526"/>
            <a:ext cx="3598807" cy="1068958"/>
          </a:xfrm>
          <a:prstGeom prst="rect">
            <a:avLst/>
          </a:prstGeom>
        </p:spPr>
        <p:txBody>
          <a:bodyPr/>
          <a:lst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kern="0" dirty="0"/>
              <a:t>@AnalyticAnna</a:t>
            </a:r>
          </a:p>
          <a:p>
            <a:pPr marL="0" indent="0">
              <a:buNone/>
            </a:pPr>
            <a:r>
              <a:rPr lang="en-US" kern="0" dirty="0"/>
              <a:t>antho@microsoft.com</a:t>
            </a:r>
          </a:p>
        </p:txBody>
      </p:sp>
      <p:sp>
        <p:nvSpPr>
          <p:cNvPr id="10" name="Rectangle 9">
            <a:extLst>
              <a:ext uri="{FF2B5EF4-FFF2-40B4-BE49-F238E27FC236}">
                <a16:creationId xmlns:a16="http://schemas.microsoft.com/office/drawing/2014/main" id="{B863EFEE-6CAD-4BC7-AB6F-735D5E0AAD10}"/>
              </a:ext>
            </a:extLst>
          </p:cNvPr>
          <p:cNvSpPr/>
          <p:nvPr/>
        </p:nvSpPr>
        <p:spPr>
          <a:xfrm>
            <a:off x="1887306" y="2418259"/>
            <a:ext cx="4572000" cy="1754326"/>
          </a:xfrm>
          <a:prstGeom prst="rect">
            <a:avLst/>
          </a:prstGeom>
        </p:spPr>
        <p:txBody>
          <a:bodyPr>
            <a:spAutoFit/>
          </a:bodyPr>
          <a:lstStyle/>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
        <p:nvSpPr>
          <p:cNvPr id="11" name="Freeform 25">
            <a:extLst>
              <a:ext uri="{FF2B5EF4-FFF2-40B4-BE49-F238E27FC236}">
                <a16:creationId xmlns:a16="http://schemas.microsoft.com/office/drawing/2014/main" id="{B19CE709-C408-4C55-9D98-C6C3E509E845}"/>
              </a:ext>
            </a:extLst>
          </p:cNvPr>
          <p:cNvSpPr/>
          <p:nvPr/>
        </p:nvSpPr>
        <p:spPr>
          <a:xfrm>
            <a:off x="2198238" y="4923256"/>
            <a:ext cx="102745" cy="43089"/>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12" name="Freeform 26">
            <a:extLst>
              <a:ext uri="{FF2B5EF4-FFF2-40B4-BE49-F238E27FC236}">
                <a16:creationId xmlns:a16="http://schemas.microsoft.com/office/drawing/2014/main" id="{02BE333B-3429-405F-8873-F35421594EAA}"/>
              </a:ext>
            </a:extLst>
          </p:cNvPr>
          <p:cNvSpPr/>
          <p:nvPr/>
        </p:nvSpPr>
        <p:spPr>
          <a:xfrm>
            <a:off x="2190606" y="4944801"/>
            <a:ext cx="116315" cy="74074"/>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spTree>
    <p:extLst>
      <p:ext uri="{BB962C8B-B14F-4D97-AF65-F5344CB8AC3E}">
        <p14:creationId xmlns:p14="http://schemas.microsoft.com/office/powerpoint/2010/main" val="2303931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0050"/>
            <a:ext cx="7772400" cy="1543050"/>
          </a:xfrm>
        </p:spPr>
        <p:txBody>
          <a:bodyPr/>
          <a:lstStyle/>
          <a:p>
            <a:br>
              <a:rPr lang="en-US" sz="3600" dirty="0">
                <a:solidFill>
                  <a:srgbClr val="133D80"/>
                </a:solidFill>
              </a:rPr>
            </a:br>
            <a:r>
              <a:rPr lang="en-US" sz="3600" dirty="0"/>
              <a:t>AI ML DL for </a:t>
            </a:r>
            <a:r>
              <a:rPr lang="en-US" sz="3600"/>
              <a:t>Data Professional</a:t>
            </a:r>
            <a:endParaRPr lang="en-US" sz="3600" dirty="0"/>
          </a:p>
        </p:txBody>
      </p:sp>
      <p:sp>
        <p:nvSpPr>
          <p:cNvPr id="3" name="Subtitle 2"/>
          <p:cNvSpPr>
            <a:spLocks noGrp="1"/>
          </p:cNvSpPr>
          <p:nvPr>
            <p:ph type="subTitle" idx="1"/>
          </p:nvPr>
        </p:nvSpPr>
        <p:spPr>
          <a:xfrm>
            <a:off x="2057400" y="2000250"/>
            <a:ext cx="6400800" cy="971550"/>
          </a:xfrm>
        </p:spPr>
        <p:txBody>
          <a:bodyPr/>
          <a:lstStyle/>
          <a:p>
            <a:r>
              <a:rPr lang="en-US" dirty="0"/>
              <a:t>Anna Hoffman (Thomas)</a:t>
            </a:r>
          </a:p>
          <a:p>
            <a:r>
              <a:rPr lang="en-US" dirty="0"/>
              <a:t>Data &amp; Applied Scientist</a:t>
            </a:r>
          </a:p>
          <a:p>
            <a:r>
              <a:rPr lang="en-US" dirty="0"/>
              <a:t>SQL Engineering, Microsoft</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mp:transition xmlns:mp="http://schemas.microsoft.com/office/mac/powerpoint/2008/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Data Science</a:t>
            </a:r>
          </a:p>
        </p:txBody>
      </p:sp>
    </p:spTree>
    <p:extLst>
      <p:ext uri="{BB962C8B-B14F-4D97-AF65-F5344CB8AC3E}">
        <p14:creationId xmlns:p14="http://schemas.microsoft.com/office/powerpoint/2010/main" val="6665158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Artificial Intelligence</a:t>
            </a:r>
          </a:p>
        </p:txBody>
      </p:sp>
    </p:spTree>
    <p:extLst>
      <p:ext uri="{BB962C8B-B14F-4D97-AF65-F5344CB8AC3E}">
        <p14:creationId xmlns:p14="http://schemas.microsoft.com/office/powerpoint/2010/main" val="42153693"/>
      </p:ext>
    </p:extLst>
  </p:cSld>
  <p:clrMapOvr>
    <a:masterClrMapping/>
  </p:clrMapOvr>
  <p:transition>
    <p:fade/>
  </p:transition>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F28D43E4-9321-4EAA-B7F6-86142306EE3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7632</TotalTime>
  <Words>5574</Words>
  <Application>Microsoft Office PowerPoint</Application>
  <PresentationFormat>On-screen Show (16:9)</PresentationFormat>
  <Paragraphs>722</Paragraphs>
  <Slides>40</Slides>
  <Notes>27</Notes>
  <HiddenSlides>11</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40</vt:i4>
      </vt:variant>
    </vt:vector>
  </HeadingPairs>
  <TitlesOfParts>
    <vt:vector size="60" baseType="lpstr">
      <vt:lpstr>Arial</vt:lpstr>
      <vt:lpstr>Calibri</vt:lpstr>
      <vt:lpstr>Calibri Light</vt:lpstr>
      <vt:lpstr>Cambria</vt:lpstr>
      <vt:lpstr>Cambria Math</vt:lpstr>
      <vt:lpstr>Gill Sans</vt:lpstr>
      <vt:lpstr>Myriad Pro</vt:lpstr>
      <vt:lpstr>Segoe UI</vt:lpstr>
      <vt:lpstr>Segoe UI Light</vt:lpstr>
      <vt:lpstr>Segoe UI Semibold</vt:lpstr>
      <vt:lpstr>Segoe UI Semilight</vt:lpstr>
      <vt:lpstr>Verdana</vt:lpstr>
      <vt:lpstr>Wingdings</vt:lpstr>
      <vt:lpstr>PASS 2013_SpeakerTemplate_16x9</vt:lpstr>
      <vt:lpstr>1_PASS 2013_SpeakerTemplate_16x9</vt:lpstr>
      <vt:lpstr>Office Theme</vt:lpstr>
      <vt:lpstr>2_Build 2019 Black</vt:lpstr>
      <vt:lpstr>2_5-50203_Microsoft_Ignite_Template</vt:lpstr>
      <vt:lpstr>SQLintersection</vt:lpstr>
      <vt:lpstr>Microsoft 365 PPT Template - 2018</vt:lpstr>
      <vt:lpstr>PowerPoint Presentation</vt:lpstr>
      <vt:lpstr>A Behind the Scenes Look at ML, AI and Deep Learning</vt:lpstr>
      <vt:lpstr>PASS Summit Learning Pathway: AI for Everyone</vt:lpstr>
      <vt:lpstr> AI ML DL for Data Professional</vt:lpstr>
      <vt:lpstr>Agenda</vt:lpstr>
      <vt:lpstr>Data Science</vt:lpstr>
      <vt:lpstr>Data Science Described</vt:lpstr>
      <vt:lpstr>Progression</vt:lpstr>
      <vt:lpstr>Artificial Intelligence</vt:lpstr>
      <vt:lpstr>Artificial Intelligence</vt:lpstr>
      <vt:lpstr>Artificial Intelligence Uses and Implementation Families</vt:lpstr>
      <vt:lpstr>Demo  Applied AI in SQL </vt:lpstr>
      <vt:lpstr>Artificial Intelligence Uses and Implementation Families</vt:lpstr>
      <vt:lpstr>Machine Learning</vt:lpstr>
      <vt:lpstr>Machine Learning</vt:lpstr>
      <vt:lpstr>Machine Learning Simplified</vt:lpstr>
      <vt:lpstr>Machine Learning Uses and Algorithm Families</vt:lpstr>
      <vt:lpstr>Languages and Libraries</vt:lpstr>
      <vt:lpstr>Example Code</vt:lpstr>
      <vt:lpstr>Demo  Machine Learning in SQL</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  aka.ms/nndemo</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32</cp:revision>
  <dcterms:created xsi:type="dcterms:W3CDTF">2019-10-25T12:47:01Z</dcterms:created>
  <dcterms:modified xsi:type="dcterms:W3CDTF">2019-11-14T21:37:33Z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